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embeddedFontLst>
    <p:embeddedFont>
      <p:font typeface="Nunito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8a1a1c3c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8a1a1c3c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8a1a1c3c6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8a1a1c3c6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754410ab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754410ab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8a1a1c3c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8a1a1c3c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8a1a1c3c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8a1a1c3c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8a1a1c3c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8a1a1c3c6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8a1a1c3c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8a1a1c3c6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8a1a1c3c6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8a1a1c3c6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8a1a1c3c6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8a1a1c3c6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38a1a1c3c6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38a1a1c3c6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a1a1c3c6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a1a1c3c6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8a1a1c3c6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8a1a1c3c6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8a1a1c3c6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38a1a1c3c6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a1a1c3c6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38a1a1c3c6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8a1a1c3c6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8a1a1c3c6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38a1a1c3c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38a1a1c3c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8a1a1c3c6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8a1a1c3c6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8a1a1c3c6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38a1a1c3c6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8a1a1c3c6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8a1a1c3c6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38a1a1c3c6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38a1a1c3c6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8a1a1c3c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8a1a1c3c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24a91236a3751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24a91236a3751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8a1a1c3c6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8a1a1c3c6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8a1a1c3c6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8a1a1c3c6_2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8a1a1c3c6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38a1a1c3c6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8a1a1c3c6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8a1a1c3c6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754410ab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754410ab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8e669e098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8e669e098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8a1a1c3c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8a1a1c3c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754410a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754410a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754410ab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754410ab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8a1a1c3c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8a1a1c3c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8a1a1c3c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8a1a1c3c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754410a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754410a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news.com/news/starbucks-prices-inflatio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utgers.ca1.qualtrics.com/jfe/form/SV_3ekoLDx5PSbJ4CG" TargetMode="External"/><Relationship Id="rId5" Type="http://schemas.openxmlformats.org/officeDocument/2006/relationships/hyperlink" Target="https://www.npr.org/2020/01/28/800636364/starbucks-closes-more-than-2-000-stores-in-china-amid-coronavirus-outbreak" TargetMode="External"/><Relationship Id="rId4" Type="http://schemas.openxmlformats.org/officeDocument/2006/relationships/hyperlink" Target="https://www.mordorintelligence.com/industry-reports/coffee-mark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015225" y="760850"/>
            <a:ext cx="7385400" cy="16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Research 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Starbucks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6123214" y="3188925"/>
            <a:ext cx="2073729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Presenter: Anni Liu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47175" y="1173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 Research Design 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75" y="2128525"/>
            <a:ext cx="4945474" cy="232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475800" y="3609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Marketing 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1"/>
          </p:nvPr>
        </p:nvSpPr>
        <p:spPr>
          <a:xfrm>
            <a:off x="615925" y="1209050"/>
            <a:ext cx="46110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8400">
                <a:latin typeface="Times New Roman"/>
                <a:ea typeface="Times New Roman"/>
                <a:cs typeface="Times New Roman"/>
                <a:sym typeface="Times New Roman"/>
              </a:rPr>
              <a:t>The proposed marketing strategy is to offer more promotions/discounts to indirectly decrease coffee prices.</a:t>
            </a:r>
            <a:endParaRPr sz="8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8400">
                <a:latin typeface="Times New Roman"/>
                <a:ea typeface="Times New Roman"/>
                <a:cs typeface="Times New Roman"/>
                <a:sym typeface="Times New Roman"/>
              </a:rPr>
              <a:t>The implementation plan includes offering more loyalty rewards and partnering with local businesses to offer discounts.</a:t>
            </a:r>
            <a:endParaRPr sz="8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750" y="1108375"/>
            <a:ext cx="2514474" cy="341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287600" y="268350"/>
            <a:ext cx="8762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AutoNum type="alphaUcPeriod"/>
            </a:pPr>
            <a:r>
              <a:rPr lang="en" sz="2600"/>
              <a:t>Type of Data Collected for Strategy-Oriented Problem </a:t>
            </a:r>
            <a:endParaRPr sz="2600"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356675" y="970050"/>
            <a:ext cx="8309700" cy="38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Creating Survey Questions: Primary, Quantitative, and Descriptive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Rationales:</a:t>
            </a:r>
            <a:endParaRPr sz="17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Knowing consumers’ attitudes based on 3 components: cognition, behavior, and affection.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Cognitive questions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 rate the affordability of Starbucks products, how familiar you are with Starbucks reward program, etc.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Affective questions: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how satisfied are you with the reward program, please rank the following brands by preference etc.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Behavioral questions: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how often do you visit Starbucks, is your frequency of visiting the store going to change if there is a bonus offer, etc.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490825" y="4547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A.Type of Data Collected for Strategy-Oriented Problem</a:t>
            </a:r>
            <a:endParaRPr sz="2600"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444750" y="1480000"/>
            <a:ext cx="8254500" cy="29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Rationales continued:</a:t>
            </a:r>
            <a:endParaRPr sz="1816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also know the predictors of consumers’ attitudes by asking them demographic questions in the survey</a:t>
            </a:r>
            <a:endParaRPr sz="181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63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 question</a:t>
            </a: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average annual income </a:t>
            </a:r>
            <a:endParaRPr sz="181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can measure the attitude in the survey by creating categorical, ordinal, and numerical questions.</a:t>
            </a:r>
            <a:endParaRPr sz="181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63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questions</a:t>
            </a: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rank the ways of getting a cup of coffee , etc.</a:t>
            </a:r>
            <a:endParaRPr sz="181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663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Ordinal questions:</a:t>
            </a: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how would you rate Starbucks coffee in terms of price, etc.</a:t>
            </a:r>
            <a:endParaRPr sz="1816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49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8095"/>
              <a:buFont typeface="Times New Roman"/>
              <a:buChar char="●"/>
            </a:pPr>
            <a:r>
              <a:rPr lang="en" sz="1816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questions:</a:t>
            </a:r>
            <a:r>
              <a:rPr lang="en" sz="181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 a scale of 1-7, how would you rate Starbucks reward program, etc.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350125" y="345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B/C: Contact Method/Sampling Plan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350125" y="1034150"/>
            <a:ext cx="8550600" cy="3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Method: 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distributed the questionnaire through: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GroupMe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IMessage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Instagram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Asking people in the Starbucks at the Yard and random people on the street to fill out questionnaire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Plan: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Population of interest: Coffee drinkers who have a consideration set when making a purchase decision (not necessarily loyal to Starbucks); somewhat familiar with Starbucks reward program and have drinked coffee from Starbucks before.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method: simple random sample (asking people on the street), convenience sample (asking friends/classmates to fill out our survey), cluster sampling (asking customers in Starbucks at the Yard).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694100" y="15003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 Data Analysis &amp; Results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t="14354"/>
          <a:stretch/>
        </p:blipFill>
        <p:spPr>
          <a:xfrm>
            <a:off x="824650" y="2243450"/>
            <a:ext cx="5885049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506475" y="439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lphaUcPeriod"/>
            </a:pPr>
            <a:r>
              <a:rPr lang="en"/>
              <a:t>Description of Our Data: HT 1 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520050" y="887500"/>
            <a:ext cx="81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: What is your average annual income? What is the average price you pay for a cup of coffee?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00" y="1287700"/>
            <a:ext cx="3812750" cy="3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4">
            <a:alphaModFix/>
          </a:blip>
          <a:srcRect l="26155"/>
          <a:stretch/>
        </p:blipFill>
        <p:spPr>
          <a:xfrm>
            <a:off x="4587475" y="2089824"/>
            <a:ext cx="4126301" cy="17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>
            <a:spLocks noGrp="1"/>
          </p:cNvSpPr>
          <p:nvPr>
            <p:ph type="title"/>
          </p:nvPr>
        </p:nvSpPr>
        <p:spPr>
          <a:xfrm>
            <a:off x="397025" y="501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Hypothesis Test and Statistical Method </a:t>
            </a:r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body" idx="1"/>
          </p:nvPr>
        </p:nvSpPr>
        <p:spPr>
          <a:xfrm>
            <a:off x="475200" y="1456250"/>
            <a:ext cx="7925400" cy="2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Test 1: Annual Income vs. Average money people pay per cup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Ho: There is no relationship between annual income and average price people pay per cup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Ha: There is a relationship between annual income and average price people pay per cup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Method: Chi-Square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variables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actual result with expected result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two categorical variables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350125" y="501675"/>
            <a:ext cx="87939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C. Results of Hypothesis Tests at Significance level =0.05</a:t>
            </a:r>
            <a:endParaRPr sz="2600"/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l="6147"/>
          <a:stretch/>
        </p:blipFill>
        <p:spPr>
          <a:xfrm>
            <a:off x="738650" y="1315550"/>
            <a:ext cx="3145025" cy="207242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738650" y="3606175"/>
            <a:ext cx="725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 not reject Ho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 is no relationship between annual income and average money people pay per cup of coffee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225" y="1542875"/>
            <a:ext cx="4465981" cy="18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490825" y="310325"/>
            <a:ext cx="75057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UcPeriod"/>
            </a:pPr>
            <a:r>
              <a:rPr lang="en" sz="2800"/>
              <a:t>Description of Our Data: HT2</a:t>
            </a:r>
            <a:endParaRPr sz="2800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50" y="1064775"/>
            <a:ext cx="6140351" cy="269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153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Table of Contents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75" y="2329125"/>
            <a:ext cx="4604450" cy="22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90825" y="310325"/>
            <a:ext cx="7505700" cy="7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lphaUcPeriod"/>
            </a:pPr>
            <a:r>
              <a:rPr lang="en" sz="2800"/>
              <a:t>Description of Our Data: HT2</a:t>
            </a:r>
            <a:endParaRPr sz="2800"/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r="-14757" b="-14757"/>
          <a:stretch/>
        </p:blipFill>
        <p:spPr>
          <a:xfrm>
            <a:off x="4378275" y="1346000"/>
            <a:ext cx="5399076" cy="33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00" y="1189425"/>
            <a:ext cx="3855925" cy="31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443950" y="423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Hypothesis Test and Statistical Method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569025" y="1271575"/>
            <a:ext cx="80973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Test 2: Satisfaction Rate on Affordability (μ1)vs. Satisfaction Rate on Promote Program (μ2)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Ho:There is no difference between consumers' satisfaction rate on affordability of coffee and their rate on promotion program  (</a:t>
            </a: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μ1=μ2)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Ha：There is difference between consumers' satisfaction rate on affordability of coffee and their rate on promotion program  (</a:t>
            </a: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μ1≠μ2)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Method: Two Sample t-test assume equal variance 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independent groups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whether two population means are equal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18875" y="454750"/>
            <a:ext cx="8644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C. Results of Hypothesis Tests at Significance level =0.05</a:t>
            </a:r>
            <a:r>
              <a:rPr lang="en"/>
              <a:t> 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428300" y="938375"/>
            <a:ext cx="7505700" cy="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Hypothesis Test 2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r="22021"/>
          <a:stretch/>
        </p:blipFill>
        <p:spPr>
          <a:xfrm>
            <a:off x="222649" y="1506263"/>
            <a:ext cx="3508149" cy="28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325" y="2206127"/>
            <a:ext cx="5008199" cy="1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65775" y="376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lphaUcPeriod"/>
            </a:pPr>
            <a:r>
              <a:rPr lang="en"/>
              <a:t>Description of Our Data: HT3 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5" y="1331200"/>
            <a:ext cx="4595550" cy="279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2464600" y="21324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4</a:t>
            </a:r>
            <a:endParaRPr sz="900"/>
          </a:p>
        </p:txBody>
      </p:sp>
      <p:pic>
        <p:nvPicPr>
          <p:cNvPr id="272" name="Google Shape;2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050" y="1912400"/>
            <a:ext cx="4979175" cy="18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365775" y="376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lphaUcPeriod"/>
            </a:pPr>
            <a:r>
              <a:rPr lang="en"/>
              <a:t>Description of Our Data: HT3 </a:t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25" y="1039425"/>
            <a:ext cx="4034100" cy="326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1151425"/>
            <a:ext cx="2775165" cy="35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8875" y="3453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 Hypothesis Test and Statistical Method </a:t>
            </a:r>
            <a:endParaRPr/>
          </a:p>
        </p:txBody>
      </p:sp>
      <p:sp>
        <p:nvSpPr>
          <p:cNvPr id="285" name="Google Shape;285;p37"/>
          <p:cNvSpPr txBox="1">
            <a:spLocks noGrp="1"/>
          </p:cNvSpPr>
          <p:nvPr>
            <p:ph type="body" idx="1"/>
          </p:nvPr>
        </p:nvSpPr>
        <p:spPr>
          <a:xfrm>
            <a:off x="428300" y="1193400"/>
            <a:ext cx="811290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Test 3: Familiarity With the Promotion Program  vs.  Overall Rate on the Promotion Program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Ho:there is no relationship between familiarity of the program and likelihood people going to visit the store if Starbucks offer promotion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Ha:there is  relationship between familiarity of the program and likelihood people going to visit the store if Starbucks offer promotion.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Method: Chi-Square</a:t>
            </a:r>
            <a:endParaRPr sz="18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Categorical variables (we take each rating as a category)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 actual result with expected result 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 between two categorical variables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304500" y="376575"/>
            <a:ext cx="85350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C. Results of Hypothesis Tests at Significance level =0.05</a:t>
            </a:r>
            <a:r>
              <a:rPr lang="en"/>
              <a:t> 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443925" y="958900"/>
            <a:ext cx="75057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Hypothesis Test 3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475" y="1341450"/>
            <a:ext cx="5245150" cy="3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00" y="1436650"/>
            <a:ext cx="3870700" cy="29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537750" y="1689825"/>
            <a:ext cx="4673400" cy="15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Conclusions &amp; Recommendations</a:t>
            </a:r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500" y="787900"/>
            <a:ext cx="2580633" cy="38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365775" y="2671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1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1"/>
          </p:nvPr>
        </p:nvSpPr>
        <p:spPr>
          <a:xfrm>
            <a:off x="553375" y="1115225"/>
            <a:ext cx="7221900" cy="3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A.Conclusions:</a:t>
            </a: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There is no relationship between annual income and average price people pay per cup.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9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information needed to gathered: </a:t>
            </a:r>
            <a:endParaRPr sz="19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Spending habits of different groups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more samples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Studying consumer behavior in depth</a:t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Starbucks brand influence 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381400" y="329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1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1"/>
          </p:nvPr>
        </p:nvSpPr>
        <p:spPr>
          <a:xfrm>
            <a:off x="569025" y="1068350"/>
            <a:ext cx="7505700" cy="33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Limitations of our research</a:t>
            </a:r>
            <a:endParaRPr sz="191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Method: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 incomplete questionnaires, self selection biased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Size: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relatively small, less than 50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Error: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calculation error and underlying error occurred during the process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Research: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 interviews with respondents from each demographic group on how fluctuation of their annual incomes affect their responses on average money spent per cup of coffee.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547175"/>
            <a:ext cx="7505700" cy="29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Definition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Purpose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Design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Analysis &amp; Results</a:t>
            </a:r>
            <a:endParaRPr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AutoNum type="arabicPeriod"/>
            </a:pPr>
            <a:r>
              <a:rPr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Conclusions &amp; Recommendations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428300" y="470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2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428300" y="1255950"/>
            <a:ext cx="8050500" cy="3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A.Conclusions: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difference between consumers' satisfaction rate on affordability of coffee and their rate on promotion program 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information needed to gathered: 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 and Frame: asking what they are dissatisfied about the program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Interview with customers: what they would  make a difference if they were asked to design the reward program?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 the correlation in depth: what attract customers first? Reward Program? Or Starbucks products?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group: conducts focus groups with reward program members and non-reward program customers to see what bring them to the store.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title"/>
          </p:nvPr>
        </p:nvSpPr>
        <p:spPr>
          <a:xfrm>
            <a:off x="475200" y="4078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2</a:t>
            </a:r>
            <a:endParaRPr/>
          </a:p>
        </p:txBody>
      </p:sp>
      <p:sp>
        <p:nvSpPr>
          <p:cNvPr id="323" name="Google Shape;323;p43"/>
          <p:cNvSpPr txBox="1">
            <a:spLocks noGrp="1"/>
          </p:cNvSpPr>
          <p:nvPr>
            <p:ph type="body" idx="1"/>
          </p:nvPr>
        </p:nvSpPr>
        <p:spPr>
          <a:xfrm>
            <a:off x="615900" y="1177775"/>
            <a:ext cx="8066100" cy="3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Limitations of our research</a:t>
            </a:r>
            <a:endParaRPr sz="191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Method: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 incomplete questionnaires, convenient sample off-targeted the population interest (some friends of ours are not familiar with Starbucks)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Size: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relatively small, less than 50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Error: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calculation error and underlying error occurred during the process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Research: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need to use simple random sampling to make sure we target on the population of interest.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506475" y="470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3</a:t>
            </a:r>
            <a:endParaRPr/>
          </a:p>
        </p:txBody>
      </p:sp>
      <p:sp>
        <p:nvSpPr>
          <p:cNvPr id="329" name="Google Shape;329;p44"/>
          <p:cNvSpPr txBox="1">
            <a:spLocks noGrp="1"/>
          </p:cNvSpPr>
          <p:nvPr>
            <p:ph type="body" idx="1"/>
          </p:nvPr>
        </p:nvSpPr>
        <p:spPr>
          <a:xfrm>
            <a:off x="615900" y="1209050"/>
            <a:ext cx="8066100" cy="3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A.Conclusions: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There is no relationship between familiarity and rating of the reward program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information needed to gathered: 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Relationships between familiarity/ rate: positive or negative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Collecting more samples (32)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Studying the overall attitude people have toward any promotion program: people will get annoyed if stores ask them to sign up for memberships.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title"/>
          </p:nvPr>
        </p:nvSpPr>
        <p:spPr>
          <a:xfrm>
            <a:off x="475200" y="439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 Hypothesis Test 3</a:t>
            </a:r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body" idx="1"/>
          </p:nvPr>
        </p:nvSpPr>
        <p:spPr>
          <a:xfrm>
            <a:off x="647175" y="1347750"/>
            <a:ext cx="7925400" cy="3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Limitations of our research</a:t>
            </a:r>
            <a:endParaRPr sz="1917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Method: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 incomplete questionnaires,people get bored with the questionnaire and they gave up on the last one (rate the reward program)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Size: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relatively small, less than 50→ 32 sample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Error: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potential calculation error and underlying error occurred during the process</a:t>
            </a:r>
            <a:endParaRPr sz="19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037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8"/>
              <a:buFont typeface="Times New Roman"/>
              <a:buChar char="●"/>
            </a:pPr>
            <a:r>
              <a:rPr lang="en" sz="1917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Research: </a:t>
            </a:r>
            <a:r>
              <a:rPr lang="en" sz="19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conducting in-depth disguised personal observation on what makes customers more engaged when making a purchase: Discount? Free gift? Prospect theory on lost vs. gain?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684050" y="4492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Recommendations</a:t>
            </a:r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765125" y="1226050"/>
            <a:ext cx="7901100" cy="3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Increased coffee prices negatively impact Starbucks' market competitiveness.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The proposed marketing strategy of offering more promotions/discounts could help address the problem.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Limitations include the small sample size of the survey and the potential impact of external factors such as inflation.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Recommendations: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Implement the proposed marketing strategy of offering more promotions/discounts to indirectly decrease coffee prices.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Consider partnering with local businesses to offer discounts and increase brand exposure.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Continue to monitor market trends and consumer preferences to adapt the marketing strategy as needed.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Explore potential solutions to address the underlying problem of unmet consumer needs, such as offering more affordable options for working or lower-class families.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of research articles </a:t>
            </a:r>
            <a:endParaRPr/>
          </a:p>
        </p:txBody>
      </p:sp>
      <p:sp>
        <p:nvSpPr>
          <p:cNvPr id="347" name="Google Shape;347;p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CBC News link: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https://www.cbsnews.com/news/starbucks-prices-inflation/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Market share: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https://www.mordorintelligence.com/industry-reports/coffee-market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Starbucks close stores in China: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https://www.npr.org/2020/01/28/800636364/starbucks-closes-more-than-2-000-stores-in-china-amid-coronavirus-outbreak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Link of the survey: </a:t>
            </a: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https://rutgers.ca1.qualtrics.com/jfe/form/SV_3ekoLDx5PSbJ4CG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615900" y="8143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Problem Definition </a:t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24" y="1768950"/>
            <a:ext cx="4415575" cy="24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412675" y="345325"/>
            <a:ext cx="5697300" cy="9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Background and Context </a:t>
            </a:r>
            <a:r>
              <a:rPr lang="en"/>
              <a:t> 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18875" y="1151750"/>
            <a:ext cx="8331900" cy="3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60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Times New Roman"/>
              <a:buChar char="●"/>
            </a:pPr>
            <a:r>
              <a:rPr lang="en" sz="18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Starbucks: Multinational coffee company that produces high-quality coffee and positively impacts customers, employees, and the environment. </a:t>
            </a:r>
            <a:endParaRPr sz="18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Times New Roman"/>
              <a:buChar char="●"/>
            </a:pPr>
            <a:r>
              <a:rPr lang="en" sz="18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Goods include coffee, latte, refresher cold drinks, and bakeries.</a:t>
            </a:r>
            <a:endParaRPr sz="18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Times New Roman"/>
              <a:buChar char="●"/>
            </a:pPr>
            <a:r>
              <a:rPr lang="en" sz="18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Starbucks App: Earn Stars with each purchase.The number of Stars earned depends on the purchase amount (earning 1 star per $1 spent at the store) and any promotions (bonus offer). </a:t>
            </a:r>
            <a:endParaRPr sz="18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Times New Roman"/>
              <a:buChar char="●"/>
            </a:pPr>
            <a:r>
              <a:rPr lang="en" sz="18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rewards offered: customized drink with no constraints (200 stars), hot coffee with no constraints (150 stars), bakery items (100 stars), merchandises like a Tumbler (400 stars), customization option like adding a shot (25 stars)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350150" y="3297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B. Underlying Problem Symptoms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412700" y="1144525"/>
            <a:ext cx="8097300" cy="3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Symptoms: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Starbucks' increased coffee prices have negatively impacted its market performance and competitiveness.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Starbucks blamed on inflation for increasing the price: inflation did have a negative impact on working or lower class families whose household incomes are below $50,000.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Customers will eventually look for a cheaper option when buying a coffee.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Defined Underlying Problem 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Basic discovery-oriented research was conducted to uncover the problem by searching online articles and forums.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677" y="188976"/>
            <a:ext cx="1618699" cy="14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475200" y="4704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Major Competitors and Overall Market</a:t>
            </a:r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553375" y="1347750"/>
            <a:ext cx="8066100" cy="32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market leaders (The Mordor Intelligence)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Kraft Heinz Company, The Coca-Cola company, and Nestle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→ They produce grounded coffee beans, Nespresso coffee pods that allow consumers to make coffee at home.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market performance:  </a:t>
            </a: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Starbucks has closed more than 2000 stores in China due to pandemic and aggressive coffee brand competition in China (NPR 2020 data).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7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8453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Unsatisfied demand/need: customers seeking for affordable ways to get coffee </a:t>
            </a:r>
            <a:endParaRPr sz="1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631550" y="11739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Research Purpose</a:t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b="5944"/>
          <a:stretch/>
        </p:blipFill>
        <p:spPr>
          <a:xfrm>
            <a:off x="765050" y="2004400"/>
            <a:ext cx="4977749" cy="26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287625" y="407875"/>
            <a:ext cx="8325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Research Purpose/ Marketing Strategy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397025" y="976200"/>
            <a:ext cx="8215500" cy="3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0" b="1">
                <a:latin typeface="Times New Roman"/>
                <a:ea typeface="Times New Roman"/>
                <a:cs typeface="Times New Roman"/>
                <a:sym typeface="Times New Roman"/>
              </a:rPr>
              <a:t>Objective of Research</a:t>
            </a:r>
            <a:endParaRPr sz="241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4283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410"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" sz="24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if increasing prices would make Starbucks less competitive in the market. </a:t>
            </a:r>
            <a:endParaRPr sz="24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10" b="1">
                <a:latin typeface="Times New Roman"/>
                <a:ea typeface="Times New Roman"/>
                <a:cs typeface="Times New Roman"/>
                <a:sym typeface="Times New Roman"/>
              </a:rPr>
              <a:t>Marketing Strategy </a:t>
            </a:r>
            <a:endParaRPr sz="241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4283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410">
                <a:latin typeface="Times New Roman"/>
                <a:ea typeface="Times New Roman"/>
                <a:cs typeface="Times New Roman"/>
                <a:sym typeface="Times New Roman"/>
              </a:rPr>
              <a:t>The proposed marketing strategy is to offer more promotions/discounts to indirectly decrease coffee prices.</a:t>
            </a:r>
            <a:endParaRPr sz="24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10" b="1">
                <a:latin typeface="Times New Roman"/>
                <a:ea typeface="Times New Roman"/>
                <a:cs typeface="Times New Roman"/>
                <a:sym typeface="Times New Roman"/>
              </a:rPr>
              <a:t>Rationales:</a:t>
            </a:r>
            <a:endParaRPr sz="241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4283" algn="l" rtl="0">
              <a:spcBef>
                <a:spcPts val="120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410">
                <a:latin typeface="Times New Roman"/>
                <a:ea typeface="Times New Roman"/>
                <a:cs typeface="Times New Roman"/>
                <a:sym typeface="Times New Roman"/>
              </a:rPr>
              <a:t>Competitors were increasing price during the pandemic </a:t>
            </a:r>
            <a:endParaRPr sz="24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4283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410">
                <a:latin typeface="Times New Roman"/>
                <a:ea typeface="Times New Roman"/>
                <a:cs typeface="Times New Roman"/>
                <a:sym typeface="Times New Roman"/>
              </a:rPr>
              <a:t>Supply Chain during the pandemic was the hidden reason of increasing price </a:t>
            </a:r>
            <a:endParaRPr sz="24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4283" algn="l" rtl="0"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●"/>
            </a:pPr>
            <a:r>
              <a:rPr lang="en" sz="2410">
                <a:latin typeface="Times New Roman"/>
                <a:ea typeface="Times New Roman"/>
                <a:cs typeface="Times New Roman"/>
                <a:sym typeface="Times New Roman"/>
              </a:rPr>
              <a:t>There are many ways to play around the reward system such as  making customers redeem free drinks with fewer stars, and making them be able to collect the stars quicker. </a:t>
            </a:r>
            <a:endParaRPr sz="24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1861</Words>
  <Application>Microsoft Office PowerPoint</Application>
  <PresentationFormat>On-screen Show (16:9)</PresentationFormat>
  <Paragraphs>161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Times New Roman</vt:lpstr>
      <vt:lpstr>Arial</vt:lpstr>
      <vt:lpstr>Calibri</vt:lpstr>
      <vt:lpstr>Nunito</vt:lpstr>
      <vt:lpstr>Shift</vt:lpstr>
      <vt:lpstr>Marketing Research Project On Starbucks</vt:lpstr>
      <vt:lpstr>Part 1: Table of Contents</vt:lpstr>
      <vt:lpstr>Table of Contents</vt:lpstr>
      <vt:lpstr>Part 2: Problem Definition </vt:lpstr>
      <vt:lpstr>A. Background and Context  </vt:lpstr>
      <vt:lpstr> B. Underlying Problem Symptoms</vt:lpstr>
      <vt:lpstr>C. Major Competitors and Overall Market</vt:lpstr>
      <vt:lpstr>Part 3: Research Purpose</vt:lpstr>
      <vt:lpstr>Objective of Research Purpose/ Marketing Strategy</vt:lpstr>
      <vt:lpstr>Part 4: Research Design </vt:lpstr>
      <vt:lpstr>Proposed Marketing Strategy  </vt:lpstr>
      <vt:lpstr>Type of Data Collected for Strategy-Oriented Problem </vt:lpstr>
      <vt:lpstr>A.Type of Data Collected for Strategy-Oriented Problem</vt:lpstr>
      <vt:lpstr>B/C: Contact Method/Sampling Plan</vt:lpstr>
      <vt:lpstr>Part 5: Data Analysis &amp; Results</vt:lpstr>
      <vt:lpstr>Description of Our Data: HT 1 </vt:lpstr>
      <vt:lpstr>B. Hypothesis Test and Statistical Method </vt:lpstr>
      <vt:lpstr>C. Results of Hypothesis Tests at Significance level =0.05</vt:lpstr>
      <vt:lpstr>Description of Our Data: HT2</vt:lpstr>
      <vt:lpstr>Description of Our Data: HT2</vt:lpstr>
      <vt:lpstr>B. Hypothesis Test and Statistical Method</vt:lpstr>
      <vt:lpstr>C. Results of Hypothesis Tests at Significance level =0.05 </vt:lpstr>
      <vt:lpstr>Description of Our Data: HT3 </vt:lpstr>
      <vt:lpstr>Description of Our Data: HT3 </vt:lpstr>
      <vt:lpstr>B. Hypothesis Test and Statistical Method </vt:lpstr>
      <vt:lpstr>C. Results of Hypothesis Tests at Significance level =0.05 </vt:lpstr>
      <vt:lpstr>Part 6: Conclusions &amp; Recommendations</vt:lpstr>
      <vt:lpstr>Part 6: Hypothesis Test 1</vt:lpstr>
      <vt:lpstr>Part 6: Hypothesis Test 1</vt:lpstr>
      <vt:lpstr>Part 6: Hypothesis Test 2</vt:lpstr>
      <vt:lpstr>Part 6: Hypothesis Test 2</vt:lpstr>
      <vt:lpstr>Part 6: Hypothesis Test 3</vt:lpstr>
      <vt:lpstr>Part 6: Hypothesis Test 3</vt:lpstr>
      <vt:lpstr>Conclusion and Recommendations</vt:lpstr>
      <vt:lpstr>Links of research articles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liua8</dc:creator>
  <cp:lastModifiedBy>Liu, Anni</cp:lastModifiedBy>
  <cp:revision>1</cp:revision>
  <dcterms:modified xsi:type="dcterms:W3CDTF">2025-10-05T22:16:50Z</dcterms:modified>
</cp:coreProperties>
</file>